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Catamaran"/>
      <p:regular r:id="rId20"/>
      <p:bold r:id="rId21"/>
    </p:embeddedFont>
    <p:embeddedFont>
      <p:font typeface="Raleway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regular.fntdata"/><Relationship Id="rId22" Type="http://schemas.openxmlformats.org/officeDocument/2006/relationships/font" Target="fonts/Raleway-regular.fntdata"/><Relationship Id="rId21" Type="http://schemas.openxmlformats.org/officeDocument/2006/relationships/font" Target="fonts/Catamaran-bold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a263342a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a263342a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a263342a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a263342a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a263342a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a263342a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a263342a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a263342a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a263342a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a263342a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a5223b253_18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a5223b253_18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a263342a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a263342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a263342a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a263342a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a5223b253_18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a5223b253_18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bbbea21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bbbea21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b9cb6314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b9cb6314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a263342a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a263342a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a263342a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a263342a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a263342a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a263342a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tamaran"/>
              <a:buNone/>
              <a:defRPr sz="4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6259425" y="2453225"/>
            <a:ext cx="2884575" cy="26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830400" y="1170063"/>
            <a:ext cx="548700" cy="882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379100" y="1170063"/>
            <a:ext cx="548700" cy="882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3477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3477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4167025" y="19833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4167025" y="293779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414300" y="1983327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414300" y="2937820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5233600" y="1983327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5233600" y="2937820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 flipH="1" rot="10800000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 flipH="1" rot="10800000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7922487" y="2407925"/>
            <a:ext cx="1776325" cy="165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/>
          <p:nvPr/>
        </p:nvSpPr>
        <p:spPr>
          <a:xfrm>
            <a:off x="3477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4167025" y="387525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414300" y="3875277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5233600" y="3875277"/>
            <a:ext cx="26525" cy="841231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727650" y="16220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b="16522" l="7087" r="9620" t="14912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 flipH="1" rot="10800000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 flipH="1" rot="10800000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>
            <p:ph idx="2" type="subTitle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70150" y="831575"/>
            <a:ext cx="33009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770150" y="2192250"/>
            <a:ext cx="3300900" cy="24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5"/>
          <p:cNvSpPr txBox="1"/>
          <p:nvPr>
            <p:ph idx="2" type="body"/>
          </p:nvPr>
        </p:nvSpPr>
        <p:spPr>
          <a:xfrm>
            <a:off x="5161900" y="83157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b="17784" l="0" r="0" t="13651"/>
          <a:stretch/>
        </p:blipFill>
        <p:spPr>
          <a:xfrm>
            <a:off x="0" y="4597050"/>
            <a:ext cx="6071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 flipH="1" rot="10800000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 flipH="1" rot="10800000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5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16522" l="7087" r="9620" t="14912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"/>
              <a:buNone/>
              <a:defRPr b="1" i="0" sz="2800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b="0" i="0" sz="13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b="0" i="0" sz="11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58.png"/><Relationship Id="rId13" Type="http://schemas.openxmlformats.org/officeDocument/2006/relationships/image" Target="../media/image64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72.png"/><Relationship Id="rId8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7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86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67.png"/><Relationship Id="rId5" Type="http://schemas.openxmlformats.org/officeDocument/2006/relationships/image" Target="../media/image77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Relationship Id="rId8" Type="http://schemas.openxmlformats.org/officeDocument/2006/relationships/image" Target="../media/image68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hyperlink" Target="https://arxiv.org/abs/2310.1283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3.png"/><Relationship Id="rId4" Type="http://schemas.openxmlformats.org/officeDocument/2006/relationships/image" Target="../media/image18.png"/><Relationship Id="rId9" Type="http://schemas.openxmlformats.org/officeDocument/2006/relationships/image" Target="../media/image81.png"/><Relationship Id="rId5" Type="http://schemas.openxmlformats.org/officeDocument/2006/relationships/image" Target="../media/image74.png"/><Relationship Id="rId6" Type="http://schemas.openxmlformats.org/officeDocument/2006/relationships/image" Target="../media/image38.png"/><Relationship Id="rId7" Type="http://schemas.openxmlformats.org/officeDocument/2006/relationships/image" Target="../media/image14.png"/><Relationship Id="rId8" Type="http://schemas.openxmlformats.org/officeDocument/2006/relationships/image" Target="../media/image8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9.gif"/><Relationship Id="rId4" Type="http://schemas.openxmlformats.org/officeDocument/2006/relationships/image" Target="../media/image88.png"/><Relationship Id="rId5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Relationship Id="rId4" Type="http://schemas.openxmlformats.org/officeDocument/2006/relationships/image" Target="../media/image9.png"/><Relationship Id="rId10" Type="http://schemas.openxmlformats.org/officeDocument/2006/relationships/image" Target="../media/image1.png"/><Relationship Id="rId9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0" Type="http://schemas.openxmlformats.org/officeDocument/2006/relationships/image" Target="../media/image42.png"/><Relationship Id="rId9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21" Type="http://schemas.openxmlformats.org/officeDocument/2006/relationships/hyperlink" Target="https://arxiv.org/abs/2302.10017" TargetMode="External"/><Relationship Id="rId13" Type="http://schemas.openxmlformats.org/officeDocument/2006/relationships/image" Target="../media/image3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3.png"/><Relationship Id="rId15" Type="http://schemas.openxmlformats.org/officeDocument/2006/relationships/image" Target="../media/image27.png"/><Relationship Id="rId14" Type="http://schemas.openxmlformats.org/officeDocument/2006/relationships/image" Target="../media/image29.png"/><Relationship Id="rId17" Type="http://schemas.openxmlformats.org/officeDocument/2006/relationships/image" Target="../media/image25.png"/><Relationship Id="rId16" Type="http://schemas.openxmlformats.org/officeDocument/2006/relationships/image" Target="../media/image26.png"/><Relationship Id="rId5" Type="http://schemas.openxmlformats.org/officeDocument/2006/relationships/image" Target="../media/image14.png"/><Relationship Id="rId19" Type="http://schemas.openxmlformats.org/officeDocument/2006/relationships/image" Target="../media/image31.png"/><Relationship Id="rId6" Type="http://schemas.openxmlformats.org/officeDocument/2006/relationships/image" Target="../media/image28.png"/><Relationship Id="rId18" Type="http://schemas.openxmlformats.org/officeDocument/2006/relationships/image" Target="../media/image36.png"/><Relationship Id="rId7" Type="http://schemas.openxmlformats.org/officeDocument/2006/relationships/image" Target="../media/image24.png"/><Relationship Id="rId8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hyperlink" Target="https://arxiv.org/abs/2310.12831" TargetMode="External"/><Relationship Id="rId13" Type="http://schemas.openxmlformats.org/officeDocument/2006/relationships/image" Target="../media/image32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5" Type="http://schemas.openxmlformats.org/officeDocument/2006/relationships/image" Target="../media/image40.png"/><Relationship Id="rId1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hyperlink" Target="https://ieeexplore.ieee.org/document/5953529" TargetMode="External"/><Relationship Id="rId5" Type="http://schemas.openxmlformats.org/officeDocument/2006/relationships/hyperlink" Target="https://ieeexplore.ieee.org/document/5953529" TargetMode="External"/><Relationship Id="rId6" Type="http://schemas.openxmlformats.org/officeDocument/2006/relationships/image" Target="../media/image87.png"/><Relationship Id="rId7" Type="http://schemas.openxmlformats.org/officeDocument/2006/relationships/image" Target="../media/image5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jpg"/><Relationship Id="rId4" Type="http://schemas.openxmlformats.org/officeDocument/2006/relationships/image" Target="../media/image66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Relationship Id="rId4" Type="http://schemas.openxmlformats.org/officeDocument/2006/relationships/image" Target="../media/image70.png"/><Relationship Id="rId5" Type="http://schemas.openxmlformats.org/officeDocument/2006/relationships/image" Target="../media/image50.png"/><Relationship Id="rId6" Type="http://schemas.openxmlformats.org/officeDocument/2006/relationships/hyperlink" Target="https://arxiv.org/abs/2404.10622" TargetMode="External"/><Relationship Id="rId7" Type="http://schemas.openxmlformats.org/officeDocument/2006/relationships/hyperlink" Target="https://arxiv.org/abs/2404.10622" TargetMode="External"/><Relationship Id="rId8" Type="http://schemas.openxmlformats.org/officeDocument/2006/relationships/hyperlink" Target="https://arxiv.org/abs/2404.106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ctrTitle"/>
          </p:nvPr>
        </p:nvSpPr>
        <p:spPr>
          <a:xfrm>
            <a:off x="733175" y="1139850"/>
            <a:ext cx="67878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Learning Multistable Motion Primitives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from Demonstration via Multi-Attractor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Dynamics</a:t>
            </a:r>
            <a:endParaRPr sz="3200"/>
          </a:p>
        </p:txBody>
      </p:sp>
      <p:sp>
        <p:nvSpPr>
          <p:cNvPr id="64" name="Google Shape;64;p6"/>
          <p:cNvSpPr txBox="1"/>
          <p:nvPr>
            <p:ph idx="1" type="subTitle"/>
          </p:nvPr>
        </p:nvSpPr>
        <p:spPr>
          <a:xfrm>
            <a:off x="733175" y="3898475"/>
            <a:ext cx="1692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Student</a:t>
            </a:r>
            <a:r>
              <a:rPr lang="it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Gabriele Di Marzo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 txBox="1"/>
          <p:nvPr>
            <p:ph idx="1" type="subTitle"/>
          </p:nvPr>
        </p:nvSpPr>
        <p:spPr>
          <a:xfrm>
            <a:off x="2425775" y="3898475"/>
            <a:ext cx="2322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Supervisors</a:t>
            </a:r>
            <a:r>
              <a:rPr lang="it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Roberto Capobianco,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Cosimo Della Santina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0" y="0"/>
            <a:ext cx="9144000" cy="53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7" name="Google Shape;67;p6"/>
          <p:cNvGrpSpPr/>
          <p:nvPr/>
        </p:nvGrpSpPr>
        <p:grpSpPr>
          <a:xfrm>
            <a:off x="4363825" y="4115525"/>
            <a:ext cx="260398" cy="614250"/>
            <a:chOff x="2652950" y="4206825"/>
            <a:chExt cx="260398" cy="614250"/>
          </a:xfrm>
        </p:grpSpPr>
        <p:pic>
          <p:nvPicPr>
            <p:cNvPr id="68" name="Google Shape;68;p6"/>
            <p:cNvPicPr preferRelativeResize="0"/>
            <p:nvPr/>
          </p:nvPicPr>
          <p:blipFill rotWithShape="1">
            <a:blip r:embed="rId3">
              <a:alphaModFix/>
            </a:blip>
            <a:srcRect b="0" l="5435" r="68667" t="0"/>
            <a:stretch/>
          </p:blipFill>
          <p:spPr>
            <a:xfrm>
              <a:off x="2652950" y="4206825"/>
              <a:ext cx="260398" cy="41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6"/>
            <p:cNvPicPr preferRelativeResize="0"/>
            <p:nvPr/>
          </p:nvPicPr>
          <p:blipFill rotWithShape="1">
            <a:blip r:embed="rId4">
              <a:alphaModFix/>
            </a:blip>
            <a:srcRect b="9310" l="8677" r="13001" t="13611"/>
            <a:stretch/>
          </p:blipFill>
          <p:spPr>
            <a:xfrm>
              <a:off x="2659775" y="4578250"/>
              <a:ext cx="246750" cy="242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6"/>
          <p:cNvSpPr txBox="1"/>
          <p:nvPr>
            <p:ph idx="1" type="subTitle"/>
          </p:nvPr>
        </p:nvSpPr>
        <p:spPr>
          <a:xfrm>
            <a:off x="4790400" y="3898475"/>
            <a:ext cx="3620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Daily supervisor</a:t>
            </a:r>
            <a:r>
              <a:rPr lang="it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Maximilian Stolzle, Rodrigo Perez Dattari,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Mariano Ramirez Montero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6" title="Demonstrations(7).png"/>
          <p:cNvPicPr preferRelativeResize="0"/>
          <p:nvPr/>
        </p:nvPicPr>
        <p:blipFill rotWithShape="1">
          <a:blip r:embed="rId5">
            <a:alphaModFix/>
          </a:blip>
          <a:srcRect b="0" l="0" r="19916" t="12495"/>
          <a:stretch/>
        </p:blipFill>
        <p:spPr>
          <a:xfrm>
            <a:off x="824450" y="162925"/>
            <a:ext cx="1050676" cy="94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710" y="1068823"/>
            <a:ext cx="816928" cy="357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15"/>
          <p:cNvCxnSpPr/>
          <p:nvPr/>
        </p:nvCxnSpPr>
        <p:spPr>
          <a:xfrm flipH="1" rot="10800000">
            <a:off x="4349655" y="1414442"/>
            <a:ext cx="3983700" cy="27900"/>
          </a:xfrm>
          <a:prstGeom prst="straightConnector1">
            <a:avLst/>
          </a:prstGeom>
          <a:noFill/>
          <a:ln cap="flat" cmpd="sng" w="367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4" name="Google Shape;264;p15"/>
          <p:cNvSpPr txBox="1"/>
          <p:nvPr>
            <p:ph type="title"/>
          </p:nvPr>
        </p:nvSpPr>
        <p:spPr>
          <a:xfrm>
            <a:off x="996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Multi-Condor, Continuous case : </a:t>
            </a:r>
            <a:r>
              <a:rPr b="0" lang="it"/>
              <a:t>Latent dynamic </a:t>
            </a:r>
            <a:endParaRPr b="0"/>
          </a:p>
        </p:txBody>
      </p:sp>
      <p:sp>
        <p:nvSpPr>
          <p:cNvPr id="265" name="Google Shape;265;p15"/>
          <p:cNvSpPr txBox="1"/>
          <p:nvPr/>
        </p:nvSpPr>
        <p:spPr>
          <a:xfrm>
            <a:off x="333813" y="764025"/>
            <a:ext cx="370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Continuous attractor </a:t>
            </a:r>
            <a:r>
              <a:rPr b="1" lang="it"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: Polar dynamic </a:t>
            </a:r>
            <a:endParaRPr b="1" sz="16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66" name="Google Shape;266;p15"/>
          <p:cNvGrpSpPr/>
          <p:nvPr/>
        </p:nvGrpSpPr>
        <p:grpSpPr>
          <a:xfrm>
            <a:off x="2884922" y="1799894"/>
            <a:ext cx="3506772" cy="1256551"/>
            <a:chOff x="4117925" y="2124300"/>
            <a:chExt cx="3958875" cy="1418550"/>
          </a:xfrm>
        </p:grpSpPr>
        <p:pic>
          <p:nvPicPr>
            <p:cNvPr id="267" name="Google Shape;26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81425" y="2124300"/>
              <a:ext cx="3895375" cy="5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04275" y="2684109"/>
              <a:ext cx="760485" cy="417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17925" y="3125123"/>
              <a:ext cx="2067208" cy="4177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673" y="1141512"/>
            <a:ext cx="2291951" cy="22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 rotWithShape="1">
          <a:blip r:embed="rId8">
            <a:alphaModFix/>
          </a:blip>
          <a:srcRect b="36560" l="12349" r="0" t="0"/>
          <a:stretch/>
        </p:blipFill>
        <p:spPr>
          <a:xfrm>
            <a:off x="5534523" y="764021"/>
            <a:ext cx="1789656" cy="61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 rotWithShape="1">
          <a:blip r:embed="rId8">
            <a:alphaModFix/>
          </a:blip>
          <a:srcRect b="0" l="0" r="0" t="66616"/>
          <a:stretch/>
        </p:blipFill>
        <p:spPr>
          <a:xfrm>
            <a:off x="5408469" y="1378634"/>
            <a:ext cx="2041765" cy="32342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/>
          <p:nvPr/>
        </p:nvSpPr>
        <p:spPr>
          <a:xfrm>
            <a:off x="7733227" y="481950"/>
            <a:ext cx="247200" cy="1178700"/>
          </a:xfrm>
          <a:prstGeom prst="cube">
            <a:avLst>
              <a:gd fmla="val 25000" name="adj"/>
            </a:avLst>
          </a:prstGeom>
          <a:solidFill>
            <a:srgbClr val="CC0000"/>
          </a:solidFill>
          <a:ln cap="flat" cmpd="sng" w="9200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/>
          </a:p>
        </p:txBody>
      </p:sp>
      <p:sp>
        <p:nvSpPr>
          <p:cNvPr id="274" name="Google Shape;274;p15"/>
          <p:cNvSpPr txBox="1"/>
          <p:nvPr/>
        </p:nvSpPr>
        <p:spPr>
          <a:xfrm>
            <a:off x="5408464" y="481950"/>
            <a:ext cx="2128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88225" lIns="88225" spcFirstLastPara="1" rIns="88225" wrap="square" tIns="882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44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Change of coordinate</a:t>
            </a:r>
            <a:endParaRPr b="1" sz="1544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75" name="Google Shape;275;p15"/>
          <p:cNvPicPr preferRelativeResize="0"/>
          <p:nvPr/>
        </p:nvPicPr>
        <p:blipFill rotWithShape="1">
          <a:blip r:embed="rId9">
            <a:alphaModFix/>
          </a:blip>
          <a:srcRect b="-786" l="15340" r="-144" t="0"/>
          <a:stretch/>
        </p:blipFill>
        <p:spPr>
          <a:xfrm>
            <a:off x="1134538" y="3414774"/>
            <a:ext cx="738524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550" y="4000475"/>
            <a:ext cx="3510405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0538" y="3494213"/>
            <a:ext cx="733975" cy="39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5"/>
          <p:cNvSpPr/>
          <p:nvPr/>
        </p:nvSpPr>
        <p:spPr>
          <a:xfrm>
            <a:off x="6452325" y="1835148"/>
            <a:ext cx="173100" cy="78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6452325" y="2675381"/>
            <a:ext cx="173100" cy="46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6817275" y="2683075"/>
            <a:ext cx="17025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Single equilibrium dynamic</a:t>
            </a:r>
            <a:endParaRPr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6817275" y="1912425"/>
            <a:ext cx="17025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Control variable for describe the unit circle</a:t>
            </a:r>
            <a:endParaRPr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82" name="Google Shape;282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70525" y="3949200"/>
            <a:ext cx="3049236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/>
          <p:nvPr/>
        </p:nvSpPr>
        <p:spPr>
          <a:xfrm>
            <a:off x="4159050" y="3414000"/>
            <a:ext cx="1185000" cy="535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4" name="Google Shape;284;p15"/>
          <p:cNvSpPr/>
          <p:nvPr/>
        </p:nvSpPr>
        <p:spPr>
          <a:xfrm>
            <a:off x="2725950" y="3948425"/>
            <a:ext cx="1185000" cy="535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285" name="Google Shape;285;p15"/>
          <p:cNvCxnSpPr>
            <a:endCxn id="286" idx="1"/>
          </p:cNvCxnSpPr>
          <p:nvPr/>
        </p:nvCxnSpPr>
        <p:spPr>
          <a:xfrm>
            <a:off x="5233342" y="3821778"/>
            <a:ext cx="792000" cy="667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87" name="Google Shape;287;p15"/>
          <p:cNvCxnSpPr>
            <a:stCxn id="284" idx="5"/>
            <a:endCxn id="288" idx="1"/>
          </p:cNvCxnSpPr>
          <p:nvPr/>
        </p:nvCxnSpPr>
        <p:spPr>
          <a:xfrm>
            <a:off x="3737411" y="4405247"/>
            <a:ext cx="1845000" cy="275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88" name="Google Shape;288;p15"/>
          <p:cNvSpPr txBox="1"/>
          <p:nvPr/>
        </p:nvSpPr>
        <p:spPr>
          <a:xfrm>
            <a:off x="5582500" y="4501975"/>
            <a:ext cx="3049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CC0000"/>
                </a:solidFill>
                <a:latin typeface="Catamaran"/>
                <a:ea typeface="Catamaran"/>
                <a:cs typeface="Catamaran"/>
                <a:sym typeface="Catamaran"/>
              </a:rPr>
              <a:t>How to define these values?</a:t>
            </a:r>
            <a:endParaRPr b="1" sz="1800">
              <a:solidFill>
                <a:srgbClr val="CC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5582400" y="4386700"/>
            <a:ext cx="3024600" cy="6984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89" name="Google Shape;289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87000" y="1116750"/>
            <a:ext cx="1326925" cy="2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/>
          <p:nvPr/>
        </p:nvSpPr>
        <p:spPr>
          <a:xfrm>
            <a:off x="4878193" y="481950"/>
            <a:ext cx="247200" cy="1178700"/>
          </a:xfrm>
          <a:prstGeom prst="cube">
            <a:avLst>
              <a:gd fmla="val 25000" name="adj"/>
            </a:avLst>
          </a:prstGeom>
          <a:solidFill>
            <a:srgbClr val="FFB81C"/>
          </a:solidFill>
          <a:ln cap="flat" cmpd="sng" w="9200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225" lIns="88225" spcFirstLastPara="1" rIns="88225" wrap="square" tIns="88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560400" y="-1189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Puma: Orientation Learning</a:t>
            </a:r>
            <a:endParaRPr/>
          </a:p>
        </p:txBody>
      </p:sp>
      <p:pic>
        <p:nvPicPr>
          <p:cNvPr id="296" name="Google Shape;296;p16" title="Demonstrations(2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25" y="1321750"/>
            <a:ext cx="7061974" cy="26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 Continuous case: </a:t>
            </a:r>
            <a:r>
              <a:rPr b="0" lang="it" sz="2300"/>
              <a:t>Architecture and Preprocessing</a:t>
            </a:r>
            <a:endParaRPr b="0" sz="2300"/>
          </a:p>
        </p:txBody>
      </p:sp>
      <p:pic>
        <p:nvPicPr>
          <p:cNvPr id="298" name="Google Shape;298;p16" title="Demonstrations(27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63" y="864875"/>
            <a:ext cx="8378676" cy="36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650" y="1268573"/>
            <a:ext cx="1844800" cy="144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 rotWithShape="1">
          <a:blip r:embed="rId4">
            <a:alphaModFix/>
          </a:blip>
          <a:srcRect b="0" l="0" r="0" t="813"/>
          <a:stretch/>
        </p:blipFill>
        <p:spPr>
          <a:xfrm>
            <a:off x="3808803" y="1566730"/>
            <a:ext cx="1510132" cy="117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 rotWithShape="1">
          <a:blip r:embed="rId5">
            <a:alphaModFix/>
          </a:blip>
          <a:srcRect b="0" l="0" r="0" t="1195"/>
          <a:stretch/>
        </p:blipFill>
        <p:spPr>
          <a:xfrm>
            <a:off x="3244500" y="2847248"/>
            <a:ext cx="1584476" cy="12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 rotWithShape="1">
          <a:blip r:embed="rId6">
            <a:alphaModFix/>
          </a:blip>
          <a:srcRect b="19077" l="0" r="0" t="3750"/>
          <a:stretch/>
        </p:blipFill>
        <p:spPr>
          <a:xfrm>
            <a:off x="6320974" y="1426192"/>
            <a:ext cx="2519475" cy="1944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7">
            <a:alphaModFix/>
          </a:blip>
          <a:srcRect b="0" l="0" r="0" t="1195"/>
          <a:stretch/>
        </p:blipFill>
        <p:spPr>
          <a:xfrm>
            <a:off x="4828982" y="2832059"/>
            <a:ext cx="1584476" cy="125317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 txBox="1"/>
          <p:nvPr/>
        </p:nvSpPr>
        <p:spPr>
          <a:xfrm>
            <a:off x="1825963" y="907388"/>
            <a:ext cx="1153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Simple shape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3928501" y="914763"/>
            <a:ext cx="1472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Complex shape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0" name="Google Shape;310;p17"/>
          <p:cNvSpPr txBox="1"/>
          <p:nvPr/>
        </p:nvSpPr>
        <p:spPr>
          <a:xfrm>
            <a:off x="6192375" y="907400"/>
            <a:ext cx="2188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Integration with the demonstrations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1" name="Google Shape;311;p17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Multi-Condor, </a:t>
            </a:r>
            <a:r>
              <a:rPr b="0" lang="it"/>
              <a:t>Continuous case.</a:t>
            </a:r>
            <a:endParaRPr/>
          </a:p>
        </p:txBody>
      </p:sp>
      <p:pic>
        <p:nvPicPr>
          <p:cNvPr id="312" name="Google Shape;31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7539" y="4533950"/>
            <a:ext cx="2974535" cy="4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7"/>
          <p:cNvSpPr/>
          <p:nvPr/>
        </p:nvSpPr>
        <p:spPr>
          <a:xfrm rot="5400000">
            <a:off x="3635050" y="1985450"/>
            <a:ext cx="272400" cy="4699200"/>
          </a:xfrm>
          <a:prstGeom prst="rightBrace">
            <a:avLst>
              <a:gd fmla="val 50000" name="adj1"/>
              <a:gd fmla="val 2142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4" name="Google Shape;314;p17"/>
          <p:cNvSpPr/>
          <p:nvPr/>
        </p:nvSpPr>
        <p:spPr>
          <a:xfrm rot="5400000">
            <a:off x="7654650" y="3186525"/>
            <a:ext cx="237900" cy="2387700"/>
          </a:xfrm>
          <a:prstGeom prst="rightBrace">
            <a:avLst>
              <a:gd fmla="val 50000" name="adj1"/>
              <a:gd fmla="val 85295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15" name="Google Shape;31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2187" y="4522087"/>
            <a:ext cx="894325" cy="4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3562" y="2730238"/>
            <a:ext cx="1844775" cy="143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00" y="2730238"/>
            <a:ext cx="944897" cy="2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303" y="2384350"/>
            <a:ext cx="1437248" cy="2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7"/>
          <p:cNvSpPr txBox="1"/>
          <p:nvPr/>
        </p:nvSpPr>
        <p:spPr>
          <a:xfrm>
            <a:off x="64300" y="1227750"/>
            <a:ext cx="10371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Single attractor component of the dynamics</a:t>
            </a:r>
            <a:endParaRPr sz="13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0" name="Google Shape;320;p17"/>
          <p:cNvSpPr txBox="1"/>
          <p:nvPr>
            <p:ph type="title"/>
          </p:nvPr>
        </p:nvSpPr>
        <p:spPr>
          <a:xfrm>
            <a:off x="7642500" y="0"/>
            <a:ext cx="1323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321" name="Google Shape;321;p17"/>
          <p:cNvSpPr txBox="1"/>
          <p:nvPr>
            <p:ph type="title"/>
          </p:nvPr>
        </p:nvSpPr>
        <p:spPr>
          <a:xfrm>
            <a:off x="2745750" y="598325"/>
            <a:ext cx="365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900"/>
              <a:t>What shape do you</a:t>
            </a:r>
            <a:r>
              <a:rPr b="0" lang="it" sz="1900"/>
              <a:t> you want? </a:t>
            </a:r>
            <a:endParaRPr b="0" sz="19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650" y="2273948"/>
            <a:ext cx="1054322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8" title="Demonstrations(18).png"/>
          <p:cNvPicPr preferRelativeResize="0"/>
          <p:nvPr/>
        </p:nvPicPr>
        <p:blipFill rotWithShape="1">
          <a:blip r:embed="rId4">
            <a:alphaModFix/>
          </a:blip>
          <a:srcRect b="48556" l="38867" r="31556" t="28366"/>
          <a:stretch/>
        </p:blipFill>
        <p:spPr>
          <a:xfrm flipH="1" rot="1805112">
            <a:off x="1877691" y="1839013"/>
            <a:ext cx="598543" cy="57514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8"/>
          <p:cNvSpPr txBox="1"/>
          <p:nvPr>
            <p:ph type="title"/>
          </p:nvPr>
        </p:nvSpPr>
        <p:spPr>
          <a:xfrm>
            <a:off x="394650" y="0"/>
            <a:ext cx="86751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Puma </a:t>
            </a:r>
            <a:r>
              <a:rPr b="0" lang="it"/>
              <a:t>[3]</a:t>
            </a:r>
            <a:r>
              <a:rPr lang="it"/>
              <a:t>: Manifold </a:t>
            </a:r>
            <a:r>
              <a:rPr lang="it"/>
              <a:t>Diffeomorphisms</a:t>
            </a:r>
            <a:r>
              <a:rPr lang="it"/>
              <a:t> learning </a:t>
            </a:r>
            <a:endParaRPr/>
          </a:p>
        </p:txBody>
      </p:sp>
      <p:pic>
        <p:nvPicPr>
          <p:cNvPr id="329" name="Google Shape;329;p18" title="spherical_goal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275" y="650025"/>
            <a:ext cx="2432701" cy="24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9625" y="2931513"/>
            <a:ext cx="4787632" cy="6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 title="Demonstrations(12).png"/>
          <p:cNvPicPr preferRelativeResize="0"/>
          <p:nvPr/>
        </p:nvPicPr>
        <p:blipFill rotWithShape="1">
          <a:blip r:embed="rId7">
            <a:alphaModFix/>
          </a:blip>
          <a:srcRect b="0" l="21500" r="0" t="34670"/>
          <a:stretch/>
        </p:blipFill>
        <p:spPr>
          <a:xfrm>
            <a:off x="280425" y="949087"/>
            <a:ext cx="5076675" cy="12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3850" y="3591725"/>
            <a:ext cx="6180551" cy="7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8"/>
          <p:cNvSpPr txBox="1"/>
          <p:nvPr/>
        </p:nvSpPr>
        <p:spPr>
          <a:xfrm>
            <a:off x="122900" y="3124525"/>
            <a:ext cx="142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Single Attractor :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22900" y="3741975"/>
            <a:ext cx="1790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Multiple</a:t>
            </a:r>
            <a:r>
              <a:rPr b="1" lang="it" sz="13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Attractors :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5673650" y="3646950"/>
            <a:ext cx="623100" cy="641100"/>
          </a:xfrm>
          <a:prstGeom prst="ellipse">
            <a:avLst/>
          </a:prstGeom>
          <a:noFill/>
          <a:ln cap="flat" cmpd="sng" w="28575">
            <a:solidFill>
              <a:srgbClr val="C3312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7102025" y="3619625"/>
            <a:ext cx="623100" cy="641100"/>
          </a:xfrm>
          <a:prstGeom prst="ellipse">
            <a:avLst/>
          </a:prstGeom>
          <a:noFill/>
          <a:ln cap="flat" cmpd="sng" w="28575">
            <a:solidFill>
              <a:srgbClr val="C3312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7" name="Google Shape;337;p18"/>
          <p:cNvCxnSpPr>
            <a:stCxn id="335" idx="0"/>
            <a:endCxn id="338" idx="4"/>
          </p:cNvCxnSpPr>
          <p:nvPr/>
        </p:nvCxnSpPr>
        <p:spPr>
          <a:xfrm flipH="1" rot="10800000">
            <a:off x="5985200" y="3290850"/>
            <a:ext cx="1653300" cy="356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9" name="Google Shape;339;p18"/>
          <p:cNvCxnSpPr>
            <a:stCxn id="336" idx="0"/>
            <a:endCxn id="338" idx="4"/>
          </p:cNvCxnSpPr>
          <p:nvPr/>
        </p:nvCxnSpPr>
        <p:spPr>
          <a:xfrm flipH="1" rot="10800000">
            <a:off x="7413575" y="3290825"/>
            <a:ext cx="224700" cy="328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40" name="Google Shape;340;p18"/>
          <p:cNvSpPr txBox="1"/>
          <p:nvPr/>
        </p:nvSpPr>
        <p:spPr>
          <a:xfrm>
            <a:off x="6709775" y="2829725"/>
            <a:ext cx="2154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CC0000"/>
                </a:solidFill>
                <a:latin typeface="Catamaran"/>
                <a:ea typeface="Catamaran"/>
                <a:cs typeface="Catamaran"/>
                <a:sym typeface="Catamaran"/>
              </a:rPr>
              <a:t>Distance Selector</a:t>
            </a:r>
            <a:endParaRPr b="1" sz="1800">
              <a:solidFill>
                <a:srgbClr val="CC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41" name="Google Shape;341;p18"/>
          <p:cNvPicPr preferRelativeResize="0"/>
          <p:nvPr/>
        </p:nvPicPr>
        <p:blipFill rotWithShape="1">
          <a:blip r:embed="rId9">
            <a:alphaModFix/>
          </a:blip>
          <a:srcRect b="22180" l="53972" r="0" t="8848"/>
          <a:stretch/>
        </p:blipFill>
        <p:spPr>
          <a:xfrm>
            <a:off x="5444225" y="471241"/>
            <a:ext cx="2280899" cy="250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8"/>
          <p:cNvPicPr preferRelativeResize="0"/>
          <p:nvPr/>
        </p:nvPicPr>
        <p:blipFill rotWithShape="1">
          <a:blip r:embed="rId9">
            <a:alphaModFix/>
          </a:blip>
          <a:srcRect b="0" l="65123" r="6354" t="78404"/>
          <a:stretch/>
        </p:blipFill>
        <p:spPr>
          <a:xfrm>
            <a:off x="6716339" y="511200"/>
            <a:ext cx="1741276" cy="96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8"/>
          <p:cNvSpPr/>
          <p:nvPr/>
        </p:nvSpPr>
        <p:spPr>
          <a:xfrm>
            <a:off x="6497925" y="2829713"/>
            <a:ext cx="2280900" cy="4611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3" name="Google Shape;343;p18"/>
          <p:cNvSpPr txBox="1"/>
          <p:nvPr>
            <p:ph type="title"/>
          </p:nvPr>
        </p:nvSpPr>
        <p:spPr>
          <a:xfrm>
            <a:off x="3900000" y="4451725"/>
            <a:ext cx="49050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Computational </a:t>
            </a:r>
            <a:r>
              <a:rPr lang="it" sz="1600"/>
              <a:t>efficiency</a:t>
            </a:r>
            <a:r>
              <a:rPr lang="it" sz="1600"/>
              <a:t> is obtained with KD-Tree </a:t>
            </a:r>
            <a:endParaRPr sz="1600"/>
          </a:p>
        </p:txBody>
      </p:sp>
      <p:sp>
        <p:nvSpPr>
          <p:cNvPr id="344" name="Google Shape;344;p18"/>
          <p:cNvSpPr txBox="1"/>
          <p:nvPr/>
        </p:nvSpPr>
        <p:spPr>
          <a:xfrm>
            <a:off x="1239100" y="4811625"/>
            <a:ext cx="38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chemeClr val="hlink"/>
                </a:solidFill>
                <a:hlinkClick r:id="rId10"/>
              </a:rPr>
              <a:t>[3] PUMA: Deep Metric Imitation Learning for Stable Motion Primitives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type="title"/>
          </p:nvPr>
        </p:nvSpPr>
        <p:spPr>
          <a:xfrm>
            <a:off x="270325" y="0"/>
            <a:ext cx="33663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Robotics experiments</a:t>
            </a:r>
            <a:endParaRPr/>
          </a:p>
        </p:txBody>
      </p:sp>
      <p:pic>
        <p:nvPicPr>
          <p:cNvPr id="350" name="Google Shape;350;p19" title="ezgif.com-combin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25" y="977450"/>
            <a:ext cx="4480350" cy="28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9" title="perturbed_and_moving_targ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450" y="1107737"/>
            <a:ext cx="6269696" cy="26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9"/>
          <p:cNvSpPr txBox="1"/>
          <p:nvPr/>
        </p:nvSpPr>
        <p:spPr>
          <a:xfrm>
            <a:off x="181425" y="801325"/>
            <a:ext cx="22995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Equipment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: 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"/>
              <a:buChar char="●"/>
            </a:pP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Kuka 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iiwa 7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"/>
              <a:buChar char="●"/>
            </a:pP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QB soft-hand end effector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"/>
              <a:buChar char="●"/>
            </a:pP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OptiTrack motion capture system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3" name="Google Shape;353;p19"/>
          <p:cNvSpPr txBox="1"/>
          <p:nvPr/>
        </p:nvSpPr>
        <p:spPr>
          <a:xfrm>
            <a:off x="270325" y="3370300"/>
            <a:ext cx="2299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The task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: 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reach one of the 2 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handle</a:t>
            </a:r>
            <a:r>
              <a:rPr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of the box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54" name="Google Shape;3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925" y="644475"/>
            <a:ext cx="1762075" cy="44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"/>
          <p:cNvSpPr txBox="1"/>
          <p:nvPr>
            <p:ph idx="1" type="body"/>
          </p:nvPr>
        </p:nvSpPr>
        <p:spPr>
          <a:xfrm>
            <a:off x="385050" y="1019600"/>
            <a:ext cx="4053000" cy="29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offer a </a:t>
            </a:r>
            <a:r>
              <a:rPr b="1" lang="it"/>
              <a:t>set of tool</a:t>
            </a:r>
            <a:r>
              <a:rPr lang="it"/>
              <a:t> and methodology for integrate multi-stable dynamical system with neural controller.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With this framework, we can: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Solve tasks with</a:t>
            </a:r>
            <a:r>
              <a:rPr b="1" lang="it"/>
              <a:t> virtually infinite different  demonstrations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Generalize the </a:t>
            </a:r>
            <a:r>
              <a:rPr b="1" lang="it"/>
              <a:t>grasping point concept</a:t>
            </a:r>
            <a:r>
              <a:rPr lang="it"/>
              <a:t>, with a </a:t>
            </a:r>
            <a:r>
              <a:rPr b="1" lang="it"/>
              <a:t>continuous curve of attraction.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Learn and solve the motion task also on </a:t>
            </a:r>
            <a:r>
              <a:rPr b="1" lang="it"/>
              <a:t>manifold-space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All the presented methodology exhibit stability property.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"/>
          <p:cNvSpPr txBox="1"/>
          <p:nvPr>
            <p:ph idx="1" type="body"/>
          </p:nvPr>
        </p:nvSpPr>
        <p:spPr>
          <a:xfrm>
            <a:off x="4705950" y="1019600"/>
            <a:ext cx="4053000" cy="29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In the discrete case, future integration will address the </a:t>
            </a:r>
            <a:r>
              <a:rPr b="1" lang="it"/>
              <a:t>selection of the attraction points.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Moreover, the integration of imitation loss with a continuous attraction curve struggles to accurately capture complex shape geometries.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/>
              <a:t>Future research will aim to </a:t>
            </a:r>
            <a:r>
              <a:rPr b="1" lang="it"/>
              <a:t>unify the different methods under a single modeling framework</a:t>
            </a:r>
            <a:r>
              <a:rPr lang="it"/>
              <a:t>, with promising directions involving the use of Geometric Algebra to coherently represent points, shapes, and volumes.</a:t>
            </a:r>
            <a:endParaRPr/>
          </a:p>
        </p:txBody>
      </p:sp>
      <p:sp>
        <p:nvSpPr>
          <p:cNvPr id="361" name="Google Shape;361;p20"/>
          <p:cNvSpPr/>
          <p:nvPr/>
        </p:nvSpPr>
        <p:spPr>
          <a:xfrm>
            <a:off x="0" y="-52475"/>
            <a:ext cx="9144000" cy="8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62" name="Google Shape;362;p20"/>
          <p:cNvSpPr txBox="1"/>
          <p:nvPr>
            <p:ph type="title"/>
          </p:nvPr>
        </p:nvSpPr>
        <p:spPr>
          <a:xfrm>
            <a:off x="1023000" y="344000"/>
            <a:ext cx="18600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</a:t>
            </a:r>
            <a:endParaRPr/>
          </a:p>
        </p:txBody>
      </p:sp>
      <p:sp>
        <p:nvSpPr>
          <p:cNvPr id="363" name="Google Shape;363;p20"/>
          <p:cNvSpPr txBox="1"/>
          <p:nvPr>
            <p:ph type="title"/>
          </p:nvPr>
        </p:nvSpPr>
        <p:spPr>
          <a:xfrm>
            <a:off x="4738375" y="114225"/>
            <a:ext cx="39015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Limitation and  f</a:t>
            </a:r>
            <a:r>
              <a:rPr lang="it"/>
              <a:t>uture</a:t>
            </a:r>
            <a:r>
              <a:rPr lang="it"/>
              <a:t> works</a:t>
            </a:r>
            <a:endParaRPr/>
          </a:p>
        </p:txBody>
      </p:sp>
      <p:sp>
        <p:nvSpPr>
          <p:cNvPr id="364" name="Google Shape;364;p20"/>
          <p:cNvSpPr txBox="1"/>
          <p:nvPr>
            <p:ph idx="4294967295" type="ctrTitle"/>
          </p:nvPr>
        </p:nvSpPr>
        <p:spPr>
          <a:xfrm>
            <a:off x="1865000" y="4088075"/>
            <a:ext cx="5743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 for your attention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360000" y="733250"/>
            <a:ext cx="40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Learning From Demonstrations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with</a:t>
            </a:r>
            <a:r>
              <a:rPr lang="it"/>
              <a:t> </a:t>
            </a:r>
            <a:r>
              <a:rPr b="0" lang="it"/>
              <a:t>Kinesthetic </a:t>
            </a:r>
            <a:r>
              <a:rPr b="0" lang="it"/>
              <a:t>Teaching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for</a:t>
            </a:r>
            <a:r>
              <a:rPr b="0" lang="it"/>
              <a:t> Point to point trajectory</a:t>
            </a:r>
            <a:endParaRPr b="0"/>
          </a:p>
        </p:txBody>
      </p:sp>
      <p:pic>
        <p:nvPicPr>
          <p:cNvPr id="77" name="Google Shape;77;p7" title="581470963125831484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12" y="2854962"/>
            <a:ext cx="1619525" cy="16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 title="ChatGPT Image Apr 27, 2025, 10_52_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512" y="2854950"/>
            <a:ext cx="1619525" cy="16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/>
          <p:nvPr>
            <p:ph type="title"/>
          </p:nvPr>
        </p:nvSpPr>
        <p:spPr>
          <a:xfrm>
            <a:off x="3949750" y="572375"/>
            <a:ext cx="40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learn to response to new situation? </a:t>
            </a:r>
            <a:endParaRPr b="0"/>
          </a:p>
        </p:txBody>
      </p:sp>
      <p:pic>
        <p:nvPicPr>
          <p:cNvPr id="80" name="Google Shape;80;p7" title="Demonstrations(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600" y="1239675"/>
            <a:ext cx="3130476" cy="17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 title="Demonstrations(7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998" y="1687945"/>
            <a:ext cx="4003490" cy="330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 title="Demonstrations(10).png"/>
          <p:cNvPicPr preferRelativeResize="0"/>
          <p:nvPr/>
        </p:nvPicPr>
        <p:blipFill rotWithShape="1">
          <a:blip r:embed="rId7">
            <a:alphaModFix/>
          </a:blip>
          <a:srcRect b="0" l="0" r="76142" t="30618"/>
          <a:stretch/>
        </p:blipFill>
        <p:spPr>
          <a:xfrm rot="1821270">
            <a:off x="5321150" y="1954263"/>
            <a:ext cx="855502" cy="12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 title="Demonstrations(10).png"/>
          <p:cNvPicPr preferRelativeResize="0"/>
          <p:nvPr/>
        </p:nvPicPr>
        <p:blipFill rotWithShape="1">
          <a:blip r:embed="rId7">
            <a:alphaModFix/>
          </a:blip>
          <a:srcRect b="0" l="57109" r="0" t="0"/>
          <a:stretch/>
        </p:blipFill>
        <p:spPr>
          <a:xfrm rot="-1954689">
            <a:off x="6401472" y="1327613"/>
            <a:ext cx="1537999" cy="17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 title="Demonstrations(10).png"/>
          <p:cNvPicPr preferRelativeResize="0"/>
          <p:nvPr/>
        </p:nvPicPr>
        <p:blipFill rotWithShape="1">
          <a:blip r:embed="rId7">
            <a:alphaModFix/>
          </a:blip>
          <a:srcRect b="0" l="29403" r="44288" t="2238"/>
          <a:stretch/>
        </p:blipFill>
        <p:spPr>
          <a:xfrm rot="1360483">
            <a:off x="5824261" y="1802538"/>
            <a:ext cx="943325" cy="174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 title="Demonstrations(11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6375" y="2267375"/>
            <a:ext cx="2473474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 title="Demonstrations(1).png"/>
          <p:cNvPicPr preferRelativeResize="0"/>
          <p:nvPr/>
        </p:nvPicPr>
        <p:blipFill rotWithShape="1">
          <a:blip r:embed="rId9">
            <a:alphaModFix/>
          </a:blip>
          <a:srcRect b="0" l="0" r="69894" t="66168"/>
          <a:stretch/>
        </p:blipFill>
        <p:spPr>
          <a:xfrm>
            <a:off x="7630750" y="3800374"/>
            <a:ext cx="1271924" cy="912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/>
          <p:nvPr/>
        </p:nvSpPr>
        <p:spPr>
          <a:xfrm>
            <a:off x="6891025" y="2267375"/>
            <a:ext cx="421200" cy="416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88" name="Google Shape;88;p7"/>
          <p:cNvCxnSpPr>
            <a:stCxn id="87" idx="2"/>
            <a:endCxn id="89" idx="3"/>
          </p:cNvCxnSpPr>
          <p:nvPr/>
        </p:nvCxnSpPr>
        <p:spPr>
          <a:xfrm rot="10800000">
            <a:off x="5400025" y="1959575"/>
            <a:ext cx="1491000" cy="5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7"/>
          <p:cNvSpPr txBox="1"/>
          <p:nvPr/>
        </p:nvSpPr>
        <p:spPr>
          <a:xfrm>
            <a:off x="4294175" y="1651675"/>
            <a:ext cx="1105800" cy="61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Trajectory shifting</a:t>
            </a:r>
            <a:endParaRPr b="1" sz="15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0" name="Google Shape;90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7000" y="4061125"/>
            <a:ext cx="590903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 title="Demonstrations(10).png"/>
          <p:cNvPicPr preferRelativeResize="0"/>
          <p:nvPr/>
        </p:nvPicPr>
        <p:blipFill rotWithShape="1">
          <a:blip r:embed="rId7">
            <a:alphaModFix/>
          </a:blip>
          <a:srcRect b="0" l="0" r="76142" t="30618"/>
          <a:stretch/>
        </p:blipFill>
        <p:spPr>
          <a:xfrm flipH="1" rot="5595245">
            <a:off x="5975158" y="2221944"/>
            <a:ext cx="842923" cy="121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 title="Demonstrations(10).png"/>
          <p:cNvPicPr preferRelativeResize="0"/>
          <p:nvPr/>
        </p:nvPicPr>
        <p:blipFill rotWithShape="1">
          <a:blip r:embed="rId7">
            <a:alphaModFix/>
          </a:blip>
          <a:srcRect b="0" l="57109" r="0" t="0"/>
          <a:stretch/>
        </p:blipFill>
        <p:spPr>
          <a:xfrm flipH="1" rot="-4493497">
            <a:off x="6561499" y="2845518"/>
            <a:ext cx="1515389" cy="17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 title="Demonstrations(10).png"/>
          <p:cNvPicPr preferRelativeResize="0"/>
          <p:nvPr/>
        </p:nvPicPr>
        <p:blipFill rotWithShape="1">
          <a:blip r:embed="rId7">
            <a:alphaModFix/>
          </a:blip>
          <a:srcRect b="0" l="29403" r="44288" t="2238"/>
          <a:stretch/>
        </p:blipFill>
        <p:spPr>
          <a:xfrm flipH="1" rot="9714276">
            <a:off x="6697898" y="1916917"/>
            <a:ext cx="929456" cy="1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0" y="0"/>
            <a:ext cx="32328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Research Motivation</a:t>
            </a:r>
            <a:endParaRPr/>
          </a:p>
        </p:txBody>
      </p:sp>
      <p:sp>
        <p:nvSpPr>
          <p:cNvPr id="99" name="Google Shape;99;p8"/>
          <p:cNvSpPr txBox="1"/>
          <p:nvPr>
            <p:ph idx="1" type="body"/>
          </p:nvPr>
        </p:nvSpPr>
        <p:spPr>
          <a:xfrm>
            <a:off x="10172675" y="988875"/>
            <a:ext cx="4151400" cy="29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t">
                <a:solidFill>
                  <a:schemeClr val="dk2"/>
                </a:solidFill>
              </a:rPr>
              <a:t>Dynamic Movement Primitives (DMP) associate to each motion a dynamical system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t">
                <a:solidFill>
                  <a:schemeClr val="dk2"/>
                </a:solidFill>
              </a:rPr>
              <a:t>The target point to reach is the equilibrium of the </a:t>
            </a:r>
            <a:r>
              <a:rPr lang="it">
                <a:solidFill>
                  <a:schemeClr val="dk2"/>
                </a:solidFill>
              </a:rPr>
              <a:t>dynamics</a:t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t">
                <a:solidFill>
                  <a:schemeClr val="dk2"/>
                </a:solidFill>
              </a:rPr>
              <a:t>Data-driven approach for address the imitation of the reference trajectory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0" name="Google Shape;10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13" y="2199525"/>
            <a:ext cx="886350" cy="3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 title="Demonstrations(16).png"/>
          <p:cNvPicPr preferRelativeResize="0"/>
          <p:nvPr/>
        </p:nvPicPr>
        <p:blipFill rotWithShape="1">
          <a:blip r:embed="rId4">
            <a:alphaModFix/>
          </a:blip>
          <a:srcRect b="8819" l="14453" r="18255" t="21899"/>
          <a:stretch/>
        </p:blipFill>
        <p:spPr>
          <a:xfrm>
            <a:off x="5004500" y="1232827"/>
            <a:ext cx="1720325" cy="1929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8"/>
          <p:cNvSpPr txBox="1"/>
          <p:nvPr/>
        </p:nvSpPr>
        <p:spPr>
          <a:xfrm>
            <a:off x="151525" y="822775"/>
            <a:ext cx="50007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We have stable system for deal with </a:t>
            </a: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single </a:t>
            </a: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trajectory and address </a:t>
            </a:r>
            <a:r>
              <a:rPr b="1" lang="it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stability </a:t>
            </a:r>
            <a:endParaRPr b="1"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337500" y="1586863"/>
            <a:ext cx="3343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Using the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dynamic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 movement primitives framework (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DMP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), we can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associate the behaviour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of the robot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with a dynamical system. </a:t>
            </a:r>
            <a:endParaRPr b="1" sz="1300"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04" name="Google Shape;104;p8"/>
          <p:cNvGrpSpPr/>
          <p:nvPr/>
        </p:nvGrpSpPr>
        <p:grpSpPr>
          <a:xfrm>
            <a:off x="5894381" y="7932155"/>
            <a:ext cx="7213538" cy="2120112"/>
            <a:chOff x="2460284" y="2932760"/>
            <a:chExt cx="6512764" cy="1914150"/>
          </a:xfrm>
        </p:grpSpPr>
        <p:pic>
          <p:nvPicPr>
            <p:cNvPr id="105" name="Google Shape;105;p8" title="Demonstrations(12).png"/>
            <p:cNvPicPr preferRelativeResize="0"/>
            <p:nvPr/>
          </p:nvPicPr>
          <p:blipFill rotWithShape="1">
            <a:blip r:embed="rId5">
              <a:alphaModFix/>
            </a:blip>
            <a:srcRect b="0" l="21500" r="0" t="0"/>
            <a:stretch/>
          </p:blipFill>
          <p:spPr>
            <a:xfrm>
              <a:off x="2837924" y="2932760"/>
              <a:ext cx="4987402" cy="191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8" title="Demonstrations(12).png"/>
            <p:cNvPicPr preferRelativeResize="0"/>
            <p:nvPr/>
          </p:nvPicPr>
          <p:blipFill rotWithShape="1">
            <a:blip r:embed="rId5">
              <a:alphaModFix/>
            </a:blip>
            <a:srcRect b="71492" l="0" r="79175" t="0"/>
            <a:stretch/>
          </p:blipFill>
          <p:spPr>
            <a:xfrm>
              <a:off x="2460284" y="3262372"/>
              <a:ext cx="1323126" cy="5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 title="Demonstrations(13).png"/>
            <p:cNvPicPr preferRelativeResize="0"/>
            <p:nvPr/>
          </p:nvPicPr>
          <p:blipFill rotWithShape="1">
            <a:blip r:embed="rId6">
              <a:alphaModFix/>
            </a:blip>
            <a:srcRect b="0" l="40337" r="0" t="40508"/>
            <a:stretch/>
          </p:blipFill>
          <p:spPr>
            <a:xfrm>
              <a:off x="7081700" y="3418400"/>
              <a:ext cx="1891349" cy="689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8" title="Demonstrations(13).png"/>
            <p:cNvPicPr preferRelativeResize="0"/>
            <p:nvPr/>
          </p:nvPicPr>
          <p:blipFill rotWithShape="1">
            <a:blip r:embed="rId6">
              <a:alphaModFix/>
            </a:blip>
            <a:srcRect b="60557" l="53432" r="0" t="8171"/>
            <a:stretch/>
          </p:blipFill>
          <p:spPr>
            <a:xfrm>
              <a:off x="6825712" y="3089462"/>
              <a:ext cx="1476266" cy="36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8" title="Demonstrations(13).png"/>
            <p:cNvPicPr preferRelativeResize="0"/>
            <p:nvPr/>
          </p:nvPicPr>
          <p:blipFill rotWithShape="1">
            <a:blip r:embed="rId6">
              <a:alphaModFix/>
            </a:blip>
            <a:srcRect b="47608" l="0" r="54252" t="0"/>
            <a:stretch/>
          </p:blipFill>
          <p:spPr>
            <a:xfrm>
              <a:off x="4472973" y="3089462"/>
              <a:ext cx="1717338" cy="718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110;p8" title="Demonstrations(18).png"/>
          <p:cNvPicPr preferRelativeResize="0"/>
          <p:nvPr/>
        </p:nvPicPr>
        <p:blipFill rotWithShape="1">
          <a:blip r:embed="rId7">
            <a:alphaModFix/>
          </a:blip>
          <a:srcRect b="5592" l="10369" r="4985" t="2874"/>
          <a:stretch/>
        </p:blipFill>
        <p:spPr>
          <a:xfrm>
            <a:off x="3565137" y="2674800"/>
            <a:ext cx="1771025" cy="212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4887825" y="501000"/>
            <a:ext cx="28851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Single Equilibrium </a:t>
            </a:r>
            <a:endParaRPr b="1" sz="2000">
              <a:solidFill>
                <a:srgbClr val="C3312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(Attractor)</a:t>
            </a:r>
            <a:endParaRPr b="1" sz="2000">
              <a:solidFill>
                <a:srgbClr val="C331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2" name="Google Shape;112;p8" title="Demonstrations(12).png"/>
          <p:cNvPicPr preferRelativeResize="0"/>
          <p:nvPr/>
        </p:nvPicPr>
        <p:blipFill rotWithShape="1">
          <a:blip r:embed="rId5">
            <a:alphaModFix/>
          </a:blip>
          <a:srcRect b="0" l="21500" r="0" t="0"/>
          <a:stretch/>
        </p:blipFill>
        <p:spPr>
          <a:xfrm>
            <a:off x="4673929" y="5798105"/>
            <a:ext cx="5524045" cy="212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8" title="Demonstrations(17).png"/>
          <p:cNvPicPr preferRelativeResize="0"/>
          <p:nvPr/>
        </p:nvPicPr>
        <p:blipFill rotWithShape="1">
          <a:blip r:embed="rId8">
            <a:alphaModFix/>
          </a:blip>
          <a:srcRect b="0" l="5848" r="13590" t="0"/>
          <a:stretch/>
        </p:blipFill>
        <p:spPr>
          <a:xfrm>
            <a:off x="3565131" y="2635312"/>
            <a:ext cx="2013756" cy="24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 title="Demonstrations(19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3362" y="3162774"/>
            <a:ext cx="2638627" cy="160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5337" y="1041752"/>
            <a:ext cx="2122738" cy="16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 txBox="1"/>
          <p:nvPr/>
        </p:nvSpPr>
        <p:spPr>
          <a:xfrm>
            <a:off x="285550" y="3042150"/>
            <a:ext cx="3343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tamaran"/>
              <a:buChar char="-"/>
            </a:pP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Can we create a methodology for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extend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 the single-attractor models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to different trajectories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with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multiple attraction point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?  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7" name="Google Shape;117;p8"/>
          <p:cNvSpPr txBox="1"/>
          <p:nvPr/>
        </p:nvSpPr>
        <p:spPr>
          <a:xfrm>
            <a:off x="574025" y="3994650"/>
            <a:ext cx="2885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tamaran"/>
              <a:buChar char="-"/>
            </a:pP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Can we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generalize 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the concept of </a:t>
            </a:r>
            <a:r>
              <a:rPr b="1" lang="it" sz="1300">
                <a:latin typeface="Catamaran"/>
                <a:ea typeface="Catamaran"/>
                <a:cs typeface="Catamaran"/>
                <a:sym typeface="Catamaran"/>
              </a:rPr>
              <a:t>grasping point</a:t>
            </a:r>
            <a:r>
              <a:rPr lang="it" sz="1300">
                <a:latin typeface="Catamaran"/>
                <a:ea typeface="Catamaran"/>
                <a:cs typeface="Catamaran"/>
                <a:sym typeface="Catamaran"/>
              </a:rPr>
              <a:t>? 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18" name="Google Shape;118;p8"/>
          <p:cNvCxnSpPr/>
          <p:nvPr/>
        </p:nvCxnSpPr>
        <p:spPr>
          <a:xfrm flipH="1" rot="10800000">
            <a:off x="1164400" y="2415950"/>
            <a:ext cx="22629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708" y="4519226"/>
            <a:ext cx="1940387" cy="31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324" y="4465501"/>
            <a:ext cx="804065" cy="318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9"/>
          <p:cNvGrpSpPr/>
          <p:nvPr/>
        </p:nvGrpSpPr>
        <p:grpSpPr>
          <a:xfrm>
            <a:off x="360926" y="548411"/>
            <a:ext cx="6629343" cy="1948413"/>
            <a:chOff x="2460284" y="2932760"/>
            <a:chExt cx="6512764" cy="1914150"/>
          </a:xfrm>
        </p:grpSpPr>
        <p:pic>
          <p:nvPicPr>
            <p:cNvPr id="126" name="Google Shape;126;p9" title="Demonstrations(12).png"/>
            <p:cNvPicPr preferRelativeResize="0"/>
            <p:nvPr/>
          </p:nvPicPr>
          <p:blipFill rotWithShape="1">
            <a:blip r:embed="rId5">
              <a:alphaModFix/>
            </a:blip>
            <a:srcRect b="0" l="21500" r="0" t="0"/>
            <a:stretch/>
          </p:blipFill>
          <p:spPr>
            <a:xfrm>
              <a:off x="2837924" y="2932760"/>
              <a:ext cx="4987402" cy="191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9" title="Demonstrations(12).png"/>
            <p:cNvPicPr preferRelativeResize="0"/>
            <p:nvPr/>
          </p:nvPicPr>
          <p:blipFill rotWithShape="1">
            <a:blip r:embed="rId5">
              <a:alphaModFix/>
            </a:blip>
            <a:srcRect b="71492" l="0" r="79175" t="0"/>
            <a:stretch/>
          </p:blipFill>
          <p:spPr>
            <a:xfrm>
              <a:off x="2460284" y="3262372"/>
              <a:ext cx="1323126" cy="5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9" title="Demonstrations(13).png"/>
            <p:cNvPicPr preferRelativeResize="0"/>
            <p:nvPr/>
          </p:nvPicPr>
          <p:blipFill rotWithShape="1">
            <a:blip r:embed="rId6">
              <a:alphaModFix/>
            </a:blip>
            <a:srcRect b="0" l="40337" r="0" t="40508"/>
            <a:stretch/>
          </p:blipFill>
          <p:spPr>
            <a:xfrm>
              <a:off x="7081700" y="3418400"/>
              <a:ext cx="1891349" cy="6891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" name="Google Shape;129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0274" y="807550"/>
            <a:ext cx="1905401" cy="2398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9"/>
          <p:cNvGrpSpPr/>
          <p:nvPr/>
        </p:nvGrpSpPr>
        <p:grpSpPr>
          <a:xfrm>
            <a:off x="753573" y="2533234"/>
            <a:ext cx="3998128" cy="1906925"/>
            <a:chOff x="1345484" y="2957741"/>
            <a:chExt cx="3557370" cy="1696703"/>
          </a:xfrm>
        </p:grpSpPr>
        <p:grpSp>
          <p:nvGrpSpPr>
            <p:cNvPr id="131" name="Google Shape;131;p9"/>
            <p:cNvGrpSpPr/>
            <p:nvPr/>
          </p:nvGrpSpPr>
          <p:grpSpPr>
            <a:xfrm>
              <a:off x="1441485" y="3146874"/>
              <a:ext cx="3461369" cy="1365298"/>
              <a:chOff x="3518725" y="1419525"/>
              <a:chExt cx="5056549" cy="1994499"/>
            </a:xfrm>
          </p:grpSpPr>
          <p:pic>
            <p:nvPicPr>
              <p:cNvPr id="132" name="Google Shape;132;p9" title="noisy_field.png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5320"/>
              <a:stretch/>
            </p:blipFill>
            <p:spPr>
              <a:xfrm>
                <a:off x="3518725" y="1419525"/>
                <a:ext cx="2106549" cy="1994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" name="Google Shape;133;p9" title="clean_field.png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5320"/>
              <a:stretch/>
            </p:blipFill>
            <p:spPr>
              <a:xfrm>
                <a:off x="6468725" y="1419525"/>
                <a:ext cx="2106549" cy="1994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9" title="Demonstrations(18).png"/>
              <p:cNvPicPr preferRelativeResize="0"/>
              <p:nvPr/>
            </p:nvPicPr>
            <p:blipFill rotWithShape="1">
              <a:blip r:embed="rId10">
                <a:alphaModFix/>
              </a:blip>
              <a:srcRect b="48556" l="38867" r="31556" t="28366"/>
              <a:stretch/>
            </p:blipFill>
            <p:spPr>
              <a:xfrm rot="2894998">
                <a:off x="5804525" y="2430701"/>
                <a:ext cx="556975" cy="535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9" title="Demonstrations(18).png"/>
              <p:cNvPicPr preferRelativeResize="0"/>
              <p:nvPr/>
            </p:nvPicPr>
            <p:blipFill rotWithShape="1">
              <a:blip r:embed="rId10">
                <a:alphaModFix/>
              </a:blip>
              <a:srcRect b="48556" l="38867" r="31556" t="28366"/>
              <a:stretch/>
            </p:blipFill>
            <p:spPr>
              <a:xfrm rot="-7867789">
                <a:off x="5768514" y="1775248"/>
                <a:ext cx="556974" cy="535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6" name="Google Shape;136;p9"/>
            <p:cNvSpPr txBox="1"/>
            <p:nvPr/>
          </p:nvSpPr>
          <p:spPr>
            <a:xfrm>
              <a:off x="1487531" y="4397325"/>
              <a:ext cx="1281998" cy="257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2125" lIns="82125" spcFirstLastPara="1" rIns="82125" wrap="square" tIns="82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8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Task space</a:t>
              </a:r>
              <a:endParaRPr b="1" sz="128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" name="Google Shape;137;p9"/>
            <p:cNvSpPr txBox="1"/>
            <p:nvPr/>
          </p:nvSpPr>
          <p:spPr>
            <a:xfrm>
              <a:off x="3588223" y="4422750"/>
              <a:ext cx="1187257" cy="206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2125" lIns="82125" spcFirstLastPara="1" rIns="82125" wrap="square" tIns="82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8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Latent space</a:t>
              </a:r>
              <a:endParaRPr b="1" sz="128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pic>
          <p:nvPicPr>
            <p:cNvPr id="138" name="Google Shape;138;p9" title="Demonstrations(26)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45484" y="2995857"/>
              <a:ext cx="426313" cy="403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9" title="Demonstrations(25)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44740" y="2957741"/>
              <a:ext cx="386469" cy="4032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" name="Google Shape;140;p9" title="Demonstrations(24)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263" y="2353925"/>
            <a:ext cx="5292451" cy="22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80208" y="-1720825"/>
            <a:ext cx="1455005" cy="4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25101" y="-527299"/>
            <a:ext cx="1565225" cy="3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40875" y="-1119675"/>
            <a:ext cx="1619975" cy="35734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 txBox="1"/>
          <p:nvPr>
            <p:ph type="title"/>
          </p:nvPr>
        </p:nvSpPr>
        <p:spPr>
          <a:xfrm>
            <a:off x="31575" y="0"/>
            <a:ext cx="89931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Baseline: Diffeomorphism Learning </a:t>
            </a:r>
            <a:r>
              <a:rPr b="0" lang="it"/>
              <a:t>( Condor [1] )</a:t>
            </a:r>
            <a:endParaRPr b="0"/>
          </a:p>
        </p:txBody>
      </p:sp>
      <p:sp>
        <p:nvSpPr>
          <p:cNvPr id="145" name="Google Shape;145;p9"/>
          <p:cNvSpPr txBox="1"/>
          <p:nvPr>
            <p:ph type="title"/>
          </p:nvPr>
        </p:nvSpPr>
        <p:spPr>
          <a:xfrm>
            <a:off x="893225" y="-2180150"/>
            <a:ext cx="25503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Apply Diffeomorphic mapping</a:t>
            </a:r>
            <a:endParaRPr sz="1800"/>
          </a:p>
        </p:txBody>
      </p:sp>
      <p:sp>
        <p:nvSpPr>
          <p:cNvPr id="146" name="Google Shape;146;p9"/>
          <p:cNvSpPr txBox="1"/>
          <p:nvPr>
            <p:ph type="title"/>
          </p:nvPr>
        </p:nvSpPr>
        <p:spPr>
          <a:xfrm>
            <a:off x="5033425" y="2891938"/>
            <a:ext cx="25503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We can transfer the stability property of the latent system to the task space</a:t>
            </a:r>
            <a:endParaRPr sz="1800"/>
          </a:p>
        </p:txBody>
      </p:sp>
      <p:sp>
        <p:nvSpPr>
          <p:cNvPr id="147" name="Google Shape;147;p9"/>
          <p:cNvSpPr txBox="1"/>
          <p:nvPr>
            <p:ph type="title"/>
          </p:nvPr>
        </p:nvSpPr>
        <p:spPr>
          <a:xfrm>
            <a:off x="5530488" y="3241725"/>
            <a:ext cx="25503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We  need to collect 3 different evolution of the task and latent variable</a:t>
            </a:r>
            <a:endParaRPr sz="1800"/>
          </a:p>
        </p:txBody>
      </p:sp>
      <p:grpSp>
        <p:nvGrpSpPr>
          <p:cNvPr id="148" name="Google Shape;148;p9"/>
          <p:cNvGrpSpPr/>
          <p:nvPr/>
        </p:nvGrpSpPr>
        <p:grpSpPr>
          <a:xfrm>
            <a:off x="5776050" y="1769138"/>
            <a:ext cx="3170963" cy="1430275"/>
            <a:chOff x="5781300" y="1999425"/>
            <a:chExt cx="3170963" cy="1430275"/>
          </a:xfrm>
        </p:grpSpPr>
        <p:pic>
          <p:nvPicPr>
            <p:cNvPr id="149" name="Google Shape;149;p9"/>
            <p:cNvPicPr preferRelativeResize="0"/>
            <p:nvPr/>
          </p:nvPicPr>
          <p:blipFill rotWithShape="1">
            <a:blip r:embed="rId17">
              <a:alphaModFix/>
            </a:blip>
            <a:srcRect b="0" l="50619" r="0" t="0"/>
            <a:stretch/>
          </p:blipFill>
          <p:spPr>
            <a:xfrm>
              <a:off x="6450563" y="2842400"/>
              <a:ext cx="2501700" cy="58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9"/>
            <p:cNvPicPr preferRelativeResize="0"/>
            <p:nvPr/>
          </p:nvPicPr>
          <p:blipFill rotWithShape="1">
            <a:blip r:embed="rId17">
              <a:alphaModFix/>
            </a:blip>
            <a:srcRect b="0" l="0" r="49834" t="0"/>
            <a:stretch/>
          </p:blipFill>
          <p:spPr>
            <a:xfrm>
              <a:off x="5781300" y="2356763"/>
              <a:ext cx="2695049" cy="62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850975" y="1999425"/>
              <a:ext cx="2490979" cy="357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9" title="Demonstrations(29)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55425" y="807550"/>
            <a:ext cx="1350649" cy="3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 title="Demonstrations(30)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52875" y="734757"/>
            <a:ext cx="1619975" cy="6386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 txBox="1"/>
          <p:nvPr/>
        </p:nvSpPr>
        <p:spPr>
          <a:xfrm>
            <a:off x="1283700" y="4809825"/>
            <a:ext cx="3467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it" sz="800" u="sng">
                <a:solidFill>
                  <a:schemeClr val="hlink"/>
                </a:solidFill>
                <a:hlinkClick r:id="rId21"/>
              </a:rPr>
              <a:t>[1] Stable Motion Primitives via Imitation and Contrastive Learning </a:t>
            </a:r>
            <a:endParaRPr sz="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2919700" y="4476550"/>
            <a:ext cx="1940400" cy="35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5836225" y="1769150"/>
            <a:ext cx="2550300" cy="35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5836225" y="2126450"/>
            <a:ext cx="3110700" cy="100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5370900" y="813588"/>
            <a:ext cx="1319700" cy="306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2507650" y="742500"/>
            <a:ext cx="1565100" cy="34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60" name="Google Shape;160;p9"/>
          <p:cNvCxnSpPr/>
          <p:nvPr/>
        </p:nvCxnSpPr>
        <p:spPr>
          <a:xfrm flipH="1" rot="10800000">
            <a:off x="4860100" y="4714013"/>
            <a:ext cx="230700" cy="2700"/>
          </a:xfrm>
          <a:prstGeom prst="straightConnector1">
            <a:avLst/>
          </a:prstGeom>
          <a:noFill/>
          <a:ln cap="flat" cmpd="sng" w="952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1" name="Google Shape;161;p9"/>
          <p:cNvSpPr txBox="1"/>
          <p:nvPr/>
        </p:nvSpPr>
        <p:spPr>
          <a:xfrm>
            <a:off x="5145925" y="4428859"/>
            <a:ext cx="1765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Close form </a:t>
            </a:r>
            <a:r>
              <a:rPr b="1" lang="it" sz="12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of the latent dynamic</a:t>
            </a:r>
            <a:endParaRPr sz="1200">
              <a:solidFill>
                <a:srgbClr val="C331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0"/>
          <p:cNvGrpSpPr/>
          <p:nvPr/>
        </p:nvGrpSpPr>
        <p:grpSpPr>
          <a:xfrm>
            <a:off x="360926" y="548411"/>
            <a:ext cx="6629343" cy="1948413"/>
            <a:chOff x="2460284" y="2932760"/>
            <a:chExt cx="6512764" cy="1914150"/>
          </a:xfrm>
        </p:grpSpPr>
        <p:pic>
          <p:nvPicPr>
            <p:cNvPr id="167" name="Google Shape;167;p10" title="Demonstrations(12).png"/>
            <p:cNvPicPr preferRelativeResize="0"/>
            <p:nvPr/>
          </p:nvPicPr>
          <p:blipFill rotWithShape="1">
            <a:blip r:embed="rId3">
              <a:alphaModFix/>
            </a:blip>
            <a:srcRect b="0" l="21500" r="0" t="0"/>
            <a:stretch/>
          </p:blipFill>
          <p:spPr>
            <a:xfrm>
              <a:off x="2837924" y="2932760"/>
              <a:ext cx="4987402" cy="191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0" title="Demonstrations(12).png"/>
            <p:cNvPicPr preferRelativeResize="0"/>
            <p:nvPr/>
          </p:nvPicPr>
          <p:blipFill rotWithShape="1">
            <a:blip r:embed="rId3">
              <a:alphaModFix/>
            </a:blip>
            <a:srcRect b="71492" l="0" r="79175" t="0"/>
            <a:stretch/>
          </p:blipFill>
          <p:spPr>
            <a:xfrm>
              <a:off x="2460284" y="3262372"/>
              <a:ext cx="1323126" cy="5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0" title="Demonstrations(13).png"/>
            <p:cNvPicPr preferRelativeResize="0"/>
            <p:nvPr/>
          </p:nvPicPr>
          <p:blipFill rotWithShape="1">
            <a:blip r:embed="rId4">
              <a:alphaModFix/>
            </a:blip>
            <a:srcRect b="0" l="40337" r="0" t="40508"/>
            <a:stretch/>
          </p:blipFill>
          <p:spPr>
            <a:xfrm>
              <a:off x="7081700" y="3418400"/>
              <a:ext cx="1891349" cy="6891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" name="Google Shape;17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208" y="-1720825"/>
            <a:ext cx="1455005" cy="4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5101" y="-527299"/>
            <a:ext cx="1565225" cy="3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875" y="-1119675"/>
            <a:ext cx="1619975" cy="35734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 txBox="1"/>
          <p:nvPr>
            <p:ph type="title"/>
          </p:nvPr>
        </p:nvSpPr>
        <p:spPr>
          <a:xfrm>
            <a:off x="31575" y="0"/>
            <a:ext cx="89931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Baseline: Diffeomorphism Learning </a:t>
            </a:r>
            <a:r>
              <a:rPr b="0" lang="it"/>
              <a:t>( PUMA [3] )</a:t>
            </a:r>
            <a:endParaRPr b="0"/>
          </a:p>
        </p:txBody>
      </p:sp>
      <p:sp>
        <p:nvSpPr>
          <p:cNvPr id="174" name="Google Shape;174;p10"/>
          <p:cNvSpPr txBox="1"/>
          <p:nvPr>
            <p:ph type="title"/>
          </p:nvPr>
        </p:nvSpPr>
        <p:spPr>
          <a:xfrm>
            <a:off x="1320025" y="3849513"/>
            <a:ext cx="21822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Euclidean distance</a:t>
            </a:r>
            <a:endParaRPr sz="1800"/>
          </a:p>
        </p:txBody>
      </p:sp>
      <p:pic>
        <p:nvPicPr>
          <p:cNvPr id="175" name="Google Shape;175;p10" title="Demonstrations(29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5425" y="807550"/>
            <a:ext cx="1350649" cy="3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0" title="Demonstrations(30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2875" y="734757"/>
            <a:ext cx="1619975" cy="638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/>
          <p:nvPr/>
        </p:nvSpPr>
        <p:spPr>
          <a:xfrm>
            <a:off x="1283700" y="4809825"/>
            <a:ext cx="4008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[3] PUMA: Deep Metric Imitation Learning for Stable Motion Primitives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178" name="Google Shape;178;p10" title="Screenshot from 2025-05-22 12-27-42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3175" y="1956286"/>
            <a:ext cx="1953925" cy="20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8250" y="3131038"/>
            <a:ext cx="4787632" cy="6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57863" y="2607425"/>
            <a:ext cx="874750" cy="4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/>
          <p:nvPr>
            <p:ph type="title"/>
          </p:nvPr>
        </p:nvSpPr>
        <p:spPr>
          <a:xfrm>
            <a:off x="1320025" y="4330350"/>
            <a:ext cx="20421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Spherical</a:t>
            </a:r>
            <a:r>
              <a:rPr lang="it" sz="1800"/>
              <a:t> distance</a:t>
            </a:r>
            <a:endParaRPr sz="1800"/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56400" y="3918975"/>
            <a:ext cx="2866168" cy="38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56400" y="4332426"/>
            <a:ext cx="4067575" cy="38607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>
            <p:ph type="title"/>
          </p:nvPr>
        </p:nvSpPr>
        <p:spPr>
          <a:xfrm>
            <a:off x="165325" y="2566263"/>
            <a:ext cx="28941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New latent dynamic</a:t>
            </a:r>
            <a:endParaRPr sz="1800"/>
          </a:p>
        </p:txBody>
      </p:sp>
      <p:sp>
        <p:nvSpPr>
          <p:cNvPr id="185" name="Google Shape;185;p10"/>
          <p:cNvSpPr txBox="1"/>
          <p:nvPr/>
        </p:nvSpPr>
        <p:spPr>
          <a:xfrm>
            <a:off x="6619100" y="1433063"/>
            <a:ext cx="2152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Single attractor</a:t>
            </a:r>
            <a:r>
              <a:rPr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trajectory on </a:t>
            </a:r>
            <a:r>
              <a:rPr b="1"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spherical</a:t>
            </a:r>
            <a:r>
              <a:rPr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domain [3]</a:t>
            </a: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2568775" y="2560125"/>
            <a:ext cx="1048800" cy="50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2890925" y="3324075"/>
            <a:ext cx="290400" cy="262500"/>
          </a:xfrm>
          <a:prstGeom prst="ellipse">
            <a:avLst/>
          </a:prstGeom>
          <a:noFill/>
          <a:ln cap="flat" cmpd="sng" w="1905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4291925" y="3329900"/>
            <a:ext cx="290400" cy="262500"/>
          </a:xfrm>
          <a:prstGeom prst="ellipse">
            <a:avLst/>
          </a:prstGeom>
          <a:noFill/>
          <a:ln cap="flat" cmpd="sng" w="1905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89" name="Google Shape;189;p10"/>
          <p:cNvCxnSpPr>
            <a:stCxn id="187" idx="4"/>
          </p:cNvCxnSpPr>
          <p:nvPr/>
        </p:nvCxnSpPr>
        <p:spPr>
          <a:xfrm flipH="1">
            <a:off x="2901125" y="3586575"/>
            <a:ext cx="135000" cy="294300"/>
          </a:xfrm>
          <a:prstGeom prst="straightConnector1">
            <a:avLst/>
          </a:prstGeom>
          <a:noFill/>
          <a:ln cap="flat" cmpd="sng" w="952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0" name="Google Shape;190;p10"/>
          <p:cNvCxnSpPr>
            <a:stCxn id="188" idx="3"/>
          </p:cNvCxnSpPr>
          <p:nvPr/>
        </p:nvCxnSpPr>
        <p:spPr>
          <a:xfrm flipH="1">
            <a:off x="3369653" y="3553958"/>
            <a:ext cx="964800" cy="347100"/>
          </a:xfrm>
          <a:prstGeom prst="straightConnector1">
            <a:avLst/>
          </a:prstGeom>
          <a:noFill/>
          <a:ln cap="flat" cmpd="sng" w="952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1" name="Google Shape;191;p10"/>
          <p:cNvSpPr/>
          <p:nvPr/>
        </p:nvSpPr>
        <p:spPr>
          <a:xfrm>
            <a:off x="1320250" y="3931825"/>
            <a:ext cx="2042100" cy="81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331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92" name="Google Shape;192;p10"/>
          <p:cNvCxnSpPr>
            <a:stCxn id="186" idx="3"/>
          </p:cNvCxnSpPr>
          <p:nvPr/>
        </p:nvCxnSpPr>
        <p:spPr>
          <a:xfrm flipH="1" rot="10800000">
            <a:off x="3617575" y="2807925"/>
            <a:ext cx="230700" cy="2700"/>
          </a:xfrm>
          <a:prstGeom prst="straightConnector1">
            <a:avLst/>
          </a:prstGeom>
          <a:noFill/>
          <a:ln cap="flat" cmpd="sng" w="952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3" name="Google Shape;193;p10"/>
          <p:cNvSpPr txBox="1"/>
          <p:nvPr/>
        </p:nvSpPr>
        <p:spPr>
          <a:xfrm>
            <a:off x="3903400" y="2522771"/>
            <a:ext cx="1765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C3312F"/>
                </a:solidFill>
                <a:latin typeface="Catamaran"/>
                <a:ea typeface="Catamaran"/>
                <a:cs typeface="Catamaran"/>
                <a:sym typeface="Catamaran"/>
              </a:rPr>
              <a:t>Numerical evaluation of the latent dynamic</a:t>
            </a:r>
            <a:endParaRPr sz="1200">
              <a:solidFill>
                <a:srgbClr val="C331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/>
          <p:nvPr>
            <p:ph type="title"/>
          </p:nvPr>
        </p:nvSpPr>
        <p:spPr>
          <a:xfrm>
            <a:off x="144750" y="-65925"/>
            <a:ext cx="439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 and Demonstrations</a:t>
            </a:r>
            <a:endParaRPr/>
          </a:p>
        </p:txBody>
      </p:sp>
      <p:pic>
        <p:nvPicPr>
          <p:cNvPr id="199" name="Google Shape;199;p11" title="LASAHandwritingMotions.png"/>
          <p:cNvPicPr preferRelativeResize="0"/>
          <p:nvPr/>
        </p:nvPicPr>
        <p:blipFill rotWithShape="1">
          <a:blip r:embed="rId3">
            <a:alphaModFix/>
          </a:blip>
          <a:srcRect b="22074" l="3099" r="16804" t="5335"/>
          <a:stretch/>
        </p:blipFill>
        <p:spPr>
          <a:xfrm>
            <a:off x="196875" y="1010300"/>
            <a:ext cx="2899502" cy="21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"/>
          <p:cNvSpPr txBox="1"/>
          <p:nvPr/>
        </p:nvSpPr>
        <p:spPr>
          <a:xfrm>
            <a:off x="1235125" y="4728275"/>
            <a:ext cx="557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chemeClr val="hlink"/>
                </a:solidFill>
                <a:hlinkClick r:id="rId4"/>
              </a:rPr>
              <a:t>[2] </a:t>
            </a:r>
            <a:r>
              <a:rPr lang="it" sz="900" u="sng">
                <a:solidFill>
                  <a:schemeClr val="hlink"/>
                </a:solidFill>
                <a:hlinkClick r:id="rId5"/>
              </a:rPr>
              <a:t>Learning Stable Nonlinear Dynamical Systems With Gaussian Mixture Models</a:t>
            </a:r>
            <a:endParaRPr sz="900"/>
          </a:p>
        </p:txBody>
      </p:sp>
      <p:sp>
        <p:nvSpPr>
          <p:cNvPr id="201" name="Google Shape;201;p11"/>
          <p:cNvSpPr txBox="1"/>
          <p:nvPr/>
        </p:nvSpPr>
        <p:spPr>
          <a:xfrm>
            <a:off x="238925" y="3323175"/>
            <a:ext cx="2940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The</a:t>
            </a:r>
            <a:r>
              <a:rPr b="1"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LASA handwriting</a:t>
            </a:r>
            <a:r>
              <a:rPr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dataset [2]</a:t>
            </a:r>
            <a:endParaRPr sz="1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2" name="Google Shape;20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063" y="879463"/>
            <a:ext cx="2803101" cy="23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 txBox="1"/>
          <p:nvPr/>
        </p:nvSpPr>
        <p:spPr>
          <a:xfrm>
            <a:off x="3527125" y="3323175"/>
            <a:ext cx="2380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Custom set of trajectories, collected with a mouse interface. </a:t>
            </a:r>
            <a:endParaRPr b="1" sz="1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4" name="Google Shape;204;p11" title="ezgif.com-video-to-gif-converter.gif"/>
          <p:cNvPicPr preferRelativeResize="0"/>
          <p:nvPr/>
        </p:nvPicPr>
        <p:blipFill rotWithShape="1">
          <a:blip r:embed="rId7">
            <a:alphaModFix/>
          </a:blip>
          <a:srcRect b="4102" l="0" r="0" t="7869"/>
          <a:stretch/>
        </p:blipFill>
        <p:spPr>
          <a:xfrm>
            <a:off x="6286875" y="1004012"/>
            <a:ext cx="2508674" cy="208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 txBox="1"/>
          <p:nvPr/>
        </p:nvSpPr>
        <p:spPr>
          <a:xfrm>
            <a:off x="471963" y="3707688"/>
            <a:ext cx="26244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Created for the single attractor case.</a:t>
            </a: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Extension for multiple attractors stack together multiple trajectories, resulting in a well-partitioned workspace</a:t>
            </a:r>
            <a:endParaRPr sz="12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6" name="Google Shape;206;p11" title="LASAHandwritingMotions.png"/>
          <p:cNvPicPr preferRelativeResize="0"/>
          <p:nvPr/>
        </p:nvPicPr>
        <p:blipFill rotWithShape="1">
          <a:blip r:embed="rId3">
            <a:alphaModFix/>
          </a:blip>
          <a:srcRect b="94896" l="30821" r="32182" t="0"/>
          <a:stretch/>
        </p:blipFill>
        <p:spPr>
          <a:xfrm>
            <a:off x="932537" y="879475"/>
            <a:ext cx="1221473" cy="1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1"/>
          <p:cNvSpPr txBox="1"/>
          <p:nvPr/>
        </p:nvSpPr>
        <p:spPr>
          <a:xfrm>
            <a:off x="6255825" y="3323163"/>
            <a:ext cx="2508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N-D trajectories</a:t>
            </a:r>
            <a:r>
              <a:rPr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have been collected using </a:t>
            </a:r>
            <a:r>
              <a:rPr b="1" lang="it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real world demonstrations</a:t>
            </a:r>
            <a:endParaRPr b="1" sz="1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2" title="Multivar-pot-2-attractors.jpg"/>
          <p:cNvPicPr preferRelativeResize="0"/>
          <p:nvPr/>
        </p:nvPicPr>
        <p:blipFill rotWithShape="1">
          <a:blip r:embed="rId3">
            <a:alphaModFix/>
          </a:blip>
          <a:srcRect b="7201" l="9736" r="5149" t="0"/>
          <a:stretch/>
        </p:blipFill>
        <p:spPr>
          <a:xfrm>
            <a:off x="386025" y="1961950"/>
            <a:ext cx="4176875" cy="244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2"/>
          <p:cNvSpPr txBox="1"/>
          <p:nvPr>
            <p:ph type="title"/>
          </p:nvPr>
        </p:nvSpPr>
        <p:spPr>
          <a:xfrm>
            <a:off x="238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Multi-Condor, Discrete case</a:t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286699" y="1669949"/>
            <a:ext cx="3175052" cy="18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040" y="1296550"/>
            <a:ext cx="4576835" cy="7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629" y="4159275"/>
            <a:ext cx="2606496" cy="7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2" title="Demonstrations(15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299" y="6784638"/>
            <a:ext cx="9022151" cy="33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/>
          <p:nvPr/>
        </p:nvSpPr>
        <p:spPr>
          <a:xfrm>
            <a:off x="313375" y="984225"/>
            <a:ext cx="457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Multi-Attractors dynamic: Multivariate </a:t>
            </a:r>
            <a:r>
              <a:rPr b="1" lang="it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gaussian</a:t>
            </a:r>
            <a:r>
              <a:rPr b="1" lang="it" sz="1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044750" y="4318300"/>
            <a:ext cx="4176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C3312F"/>
                </a:solidFill>
              </a:rPr>
              <a:t>The network struggle to learn the correct representation for the attractors</a:t>
            </a:r>
            <a:endParaRPr b="1" sz="1600">
              <a:solidFill>
                <a:srgbClr val="C3312F"/>
              </a:solidFill>
            </a:endParaRPr>
          </a:p>
        </p:txBody>
      </p:sp>
      <p:sp>
        <p:nvSpPr>
          <p:cNvPr id="220" name="Google Shape;220;p12"/>
          <p:cNvSpPr txBox="1"/>
          <p:nvPr/>
        </p:nvSpPr>
        <p:spPr>
          <a:xfrm>
            <a:off x="5514625" y="4318300"/>
            <a:ext cx="1047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C3312F"/>
                </a:solidFill>
              </a:rPr>
              <a:t>Mapping Loss</a:t>
            </a:r>
            <a:endParaRPr b="1" sz="1600">
              <a:solidFill>
                <a:srgbClr val="C3312F"/>
              </a:solidFill>
            </a:endParaRPr>
          </a:p>
        </p:txBody>
      </p:sp>
      <p:cxnSp>
        <p:nvCxnSpPr>
          <p:cNvPr id="221" name="Google Shape;221;p12"/>
          <p:cNvCxnSpPr/>
          <p:nvPr/>
        </p:nvCxnSpPr>
        <p:spPr>
          <a:xfrm>
            <a:off x="4965425" y="4835925"/>
            <a:ext cx="507600" cy="0"/>
          </a:xfrm>
          <a:prstGeom prst="straightConnector1">
            <a:avLst/>
          </a:prstGeom>
          <a:noFill/>
          <a:ln cap="flat" cmpd="sng" w="28575">
            <a:solidFill>
              <a:srgbClr val="C3312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2" name="Google Shape;222;p12" title="Screenshot from 2025-05-18 15-55-21.png"/>
          <p:cNvPicPr preferRelativeResize="0"/>
          <p:nvPr/>
        </p:nvPicPr>
        <p:blipFill rotWithShape="1">
          <a:blip r:embed="rId8">
            <a:alphaModFix/>
          </a:blip>
          <a:srcRect b="0" l="1554" r="1920" t="0"/>
          <a:stretch/>
        </p:blipFill>
        <p:spPr>
          <a:xfrm>
            <a:off x="4842925" y="631450"/>
            <a:ext cx="3630526" cy="36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2" title="Demonstrations(15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638" y="1876463"/>
            <a:ext cx="6376548" cy="232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38" y="893212"/>
            <a:ext cx="7631223" cy="33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/>
          <p:cNvPicPr preferRelativeResize="0"/>
          <p:nvPr/>
        </p:nvPicPr>
        <p:blipFill rotWithShape="1">
          <a:blip r:embed="rId9">
            <a:alphaModFix/>
          </a:blip>
          <a:srcRect b="52253" l="6794" r="0" t="0"/>
          <a:stretch/>
        </p:blipFill>
        <p:spPr>
          <a:xfrm>
            <a:off x="7688700" y="1426300"/>
            <a:ext cx="1402425" cy="4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2"/>
          <p:cNvPicPr preferRelativeResize="0"/>
          <p:nvPr/>
        </p:nvPicPr>
        <p:blipFill rotWithShape="1">
          <a:blip r:embed="rId9">
            <a:alphaModFix/>
          </a:blip>
          <a:srcRect b="0" l="0" r="0" t="52251"/>
          <a:stretch/>
        </p:blipFill>
        <p:spPr>
          <a:xfrm>
            <a:off x="7688700" y="2762847"/>
            <a:ext cx="1300132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2"/>
          <p:cNvSpPr txBox="1"/>
          <p:nvPr/>
        </p:nvSpPr>
        <p:spPr>
          <a:xfrm>
            <a:off x="4602475" y="449025"/>
            <a:ext cx="3550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Evolution for two attractors</a:t>
            </a:r>
            <a:endParaRPr b="1" sz="19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68" y="1341962"/>
            <a:ext cx="3652581" cy="28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85" y="1139450"/>
            <a:ext cx="2006239" cy="157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652" y="1165163"/>
            <a:ext cx="2043597" cy="160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0484" y="2800869"/>
            <a:ext cx="2151921" cy="170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575" y="2784220"/>
            <a:ext cx="2151920" cy="1722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3"/>
          <p:cNvSpPr txBox="1"/>
          <p:nvPr>
            <p:ph type="title"/>
          </p:nvPr>
        </p:nvSpPr>
        <p:spPr>
          <a:xfrm>
            <a:off x="23825" y="0"/>
            <a:ext cx="415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Multi-Condor, </a:t>
            </a:r>
            <a:r>
              <a:rPr b="0" lang="it"/>
              <a:t>Discrete case. 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38" name="Google Shape;238;p13"/>
          <p:cNvSpPr txBox="1"/>
          <p:nvPr>
            <p:ph type="title"/>
          </p:nvPr>
        </p:nvSpPr>
        <p:spPr>
          <a:xfrm>
            <a:off x="7642500" y="0"/>
            <a:ext cx="1323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39" name="Google Shape;239;p13"/>
          <p:cNvSpPr txBox="1"/>
          <p:nvPr>
            <p:ph type="title"/>
          </p:nvPr>
        </p:nvSpPr>
        <p:spPr>
          <a:xfrm>
            <a:off x="2745750" y="598325"/>
            <a:ext cx="365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900"/>
              <a:t>How many trajectory do you want? </a:t>
            </a:r>
            <a:endParaRPr b="0" sz="19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50" y="668900"/>
            <a:ext cx="8560824" cy="30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4"/>
          <p:cNvSpPr txBox="1"/>
          <p:nvPr>
            <p:ph type="title"/>
          </p:nvPr>
        </p:nvSpPr>
        <p:spPr>
          <a:xfrm>
            <a:off x="144750" y="-65925"/>
            <a:ext cx="439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Discrete case evaluation</a:t>
            </a:r>
            <a:endParaRPr/>
          </a:p>
        </p:txBody>
      </p:sp>
      <p:sp>
        <p:nvSpPr>
          <p:cNvPr id="246" name="Google Shape;246;p14"/>
          <p:cNvSpPr/>
          <p:nvPr/>
        </p:nvSpPr>
        <p:spPr>
          <a:xfrm rot="5400000">
            <a:off x="3355625" y="2632975"/>
            <a:ext cx="211500" cy="222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7" name="Google Shape;247;p14"/>
          <p:cNvSpPr/>
          <p:nvPr/>
        </p:nvSpPr>
        <p:spPr>
          <a:xfrm rot="5400000">
            <a:off x="6341600" y="2390275"/>
            <a:ext cx="250500" cy="270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8" name="Google Shape;248;p14"/>
          <p:cNvSpPr txBox="1"/>
          <p:nvPr/>
        </p:nvSpPr>
        <p:spPr>
          <a:xfrm>
            <a:off x="2621825" y="3748125"/>
            <a:ext cx="1679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A61C00"/>
                </a:solidFill>
                <a:latin typeface="Catamaran"/>
                <a:ea typeface="Catamaran"/>
                <a:cs typeface="Catamaran"/>
                <a:sym typeface="Catamaran"/>
              </a:rPr>
              <a:t>Imitation metrics</a:t>
            </a:r>
            <a:endParaRPr b="1" sz="1500">
              <a:solidFill>
                <a:srgbClr val="A61C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9" name="Google Shape;249;p14"/>
          <p:cNvSpPr txBox="1"/>
          <p:nvPr/>
        </p:nvSpPr>
        <p:spPr>
          <a:xfrm>
            <a:off x="5667350" y="3748125"/>
            <a:ext cx="1599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A61C00"/>
                </a:solidFill>
                <a:latin typeface="Catamaran"/>
                <a:ea typeface="Catamaran"/>
                <a:cs typeface="Catamaran"/>
                <a:sym typeface="Catamaran"/>
              </a:rPr>
              <a:t>Stability metrics</a:t>
            </a:r>
            <a:endParaRPr b="1" sz="1500">
              <a:solidFill>
                <a:srgbClr val="A61C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50" name="Google Shape;250;p14"/>
          <p:cNvGrpSpPr/>
          <p:nvPr/>
        </p:nvGrpSpPr>
        <p:grpSpPr>
          <a:xfrm>
            <a:off x="1154460" y="1574661"/>
            <a:ext cx="7072740" cy="2581148"/>
            <a:chOff x="1462873" y="1559698"/>
            <a:chExt cx="7072740" cy="2581148"/>
          </a:xfrm>
        </p:grpSpPr>
        <p:pic>
          <p:nvPicPr>
            <p:cNvPr id="251" name="Google Shape;251;p14"/>
            <p:cNvPicPr preferRelativeResize="0"/>
            <p:nvPr/>
          </p:nvPicPr>
          <p:blipFill>
            <a:blip r:embed="rId4">
              <a:alphaModFix amt="95000"/>
            </a:blip>
            <a:stretch>
              <a:fillRect/>
            </a:stretch>
          </p:blipFill>
          <p:spPr>
            <a:xfrm>
              <a:off x="1462873" y="1571995"/>
              <a:ext cx="3288453" cy="2556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7173" y="1559698"/>
              <a:ext cx="3288439" cy="2581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14"/>
          <p:cNvSpPr/>
          <p:nvPr/>
        </p:nvSpPr>
        <p:spPr>
          <a:xfrm rot="-2913350">
            <a:off x="3528310" y="3189286"/>
            <a:ext cx="1183429" cy="82741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4" name="Google Shape;254;p14"/>
          <p:cNvSpPr/>
          <p:nvPr/>
        </p:nvSpPr>
        <p:spPr>
          <a:xfrm rot="1828155">
            <a:off x="2097862" y="2340524"/>
            <a:ext cx="1174380" cy="642678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5" name="Google Shape;255;p14"/>
          <p:cNvSpPr txBox="1"/>
          <p:nvPr>
            <p:ph type="title"/>
          </p:nvPr>
        </p:nvSpPr>
        <p:spPr>
          <a:xfrm>
            <a:off x="1154450" y="4202250"/>
            <a:ext cx="3616200" cy="392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900"/>
              <a:t>Stable Node</a:t>
            </a:r>
            <a:r>
              <a:rPr b="0" lang="it" sz="1900"/>
              <a:t> [</a:t>
            </a:r>
            <a:r>
              <a:rPr b="0" lang="it" sz="1900" u="sng">
                <a:solidFill>
                  <a:schemeClr val="hlink"/>
                </a:solidFill>
                <a:hlinkClick r:id="rId6"/>
              </a:rPr>
              <a:t>1</a:t>
            </a:r>
            <a:r>
              <a:rPr b="0" lang="it" sz="1900"/>
              <a:t>]</a:t>
            </a:r>
            <a:endParaRPr b="0" sz="1900"/>
          </a:p>
        </p:txBody>
      </p:sp>
      <p:sp>
        <p:nvSpPr>
          <p:cNvPr id="256" name="Google Shape;256;p14"/>
          <p:cNvSpPr txBox="1"/>
          <p:nvPr>
            <p:ph type="title"/>
          </p:nvPr>
        </p:nvSpPr>
        <p:spPr>
          <a:xfrm>
            <a:off x="5071465" y="4202238"/>
            <a:ext cx="3456600" cy="392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900"/>
              <a:t>Multi-Condor </a:t>
            </a:r>
            <a:endParaRPr b="0" sz="1900"/>
          </a:p>
        </p:txBody>
      </p:sp>
      <p:sp>
        <p:nvSpPr>
          <p:cNvPr id="257" name="Google Shape;257;p14"/>
          <p:cNvSpPr txBox="1"/>
          <p:nvPr/>
        </p:nvSpPr>
        <p:spPr>
          <a:xfrm>
            <a:off x="1265225" y="4708875"/>
            <a:ext cx="43923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7"/>
              </a:rPr>
              <a:t>[1]</a:t>
            </a:r>
            <a:r>
              <a:rPr lang="it" sz="1000" u="sng">
                <a:solidFill>
                  <a:schemeClr val="hlink"/>
                </a:solidFill>
                <a:hlinkClick r:id="rId8"/>
              </a:rPr>
              <a:t>Learning Deep Dynamical Systems using Stable Neural ODEs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